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320" r:id="rId4"/>
    <p:sldId id="331" r:id="rId5"/>
    <p:sldId id="332" r:id="rId6"/>
    <p:sldId id="33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17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8T20:26:22.4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8T20:26:22.4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1T20:30:43.147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1T20:25:00.200"/>
    </inkml:context>
    <inkml:brush xml:id="br0">
      <inkml:brushProperty name="width" value="0.17143" units="cm"/>
      <inkml:brushProperty name="height" value="0.17143" units="cm"/>
      <inkml:brushProperty name="color" value="#E71224"/>
    </inkml:brush>
  </inkml:definitions>
  <inkml:trace contextRef="#ctx0" brushRef="#br0">958 932 5739,'0'0'0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1T20:25:44.354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 1 5739,'0'0'0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21T20:46:19.580"/>
    </inkml:context>
    <inkml:brush xml:id="br0">
      <inkml:brushProperty name="width" value="0.04286" units="cm"/>
      <inkml:brushProperty name="height" value="0.04286" units="cm"/>
      <inkml:brushProperty name="color" value="#E71224"/>
    </inkml:brush>
  </inkml:definitions>
  <inkml:trace contextRef="#ctx0" brushRef="#br0">14509 7546 5739,'0'0'0</inkml:trace>
</inkml:ink>
</file>

<file path=ppt/media/image1.png>
</file>

<file path=ppt/media/image1.tiff>
</file>

<file path=ppt/media/image100.png>
</file>

<file path=ppt/media/image110.png>
</file>

<file path=ppt/media/image19.png>
</file>

<file path=ppt/media/image2.png>
</file>

<file path=ppt/media/image2.tiff>
</file>

<file path=ppt/media/image21.png>
</file>

<file path=ppt/media/image24.png>
</file>

<file path=ppt/media/image25.png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59.png>
</file>

<file path=ppt/media/image6.tiff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customXml" Target="../ink/ink1.xml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32" Type="http://schemas.openxmlformats.org/officeDocument/2006/relationships/image" Target="../media/image19.png"/><Relationship Id="rId5" Type="http://schemas.openxmlformats.org/officeDocument/2006/relationships/customXml" Target="../ink/ink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25.png"/><Relationship Id="rId10" Type="http://schemas.openxmlformats.org/officeDocument/2006/relationships/customXml" Target="../ink/ink5.xml"/><Relationship Id="rId4" Type="http://schemas.openxmlformats.org/officeDocument/2006/relationships/customXml" Target="../ink/ink4.xml"/><Relationship Id="rId9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0.png"/><Relationship Id="rId5" Type="http://schemas.openxmlformats.org/officeDocument/2006/relationships/image" Target="../media/image100.png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.xml"/><Relationship Id="rId5" Type="http://schemas.openxmlformats.org/officeDocument/2006/relationships/image" Target="../media/image70.png"/><Relationship Id="rId15" Type="http://schemas.openxmlformats.org/officeDocument/2006/relationships/image" Target="../media/image59.png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92620-5218-9E49-84D8-CF398B87936D}"/>
              </a:ext>
            </a:extLst>
          </p:cNvPr>
          <p:cNvSpPr txBox="1"/>
          <p:nvPr/>
        </p:nvSpPr>
        <p:spPr>
          <a:xfrm>
            <a:off x="567559" y="536027"/>
            <a:ext cx="976411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8.1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Lagrangian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Formulation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ED949C5-CF77-F541-9629-9A1C93F962AD}"/>
              </a:ext>
            </a:extLst>
          </p:cNvPr>
          <p:cNvSpPr/>
          <p:nvPr/>
        </p:nvSpPr>
        <p:spPr>
          <a:xfrm>
            <a:off x="819807" y="2296303"/>
            <a:ext cx="3030443" cy="731646"/>
          </a:xfrm>
          <a:prstGeom prst="roundRect">
            <a:avLst/>
          </a:prstGeom>
          <a:solidFill>
            <a:srgbClr val="FFFF00">
              <a:alpha val="9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/>
              <p:nvPr/>
            </p:nvSpPr>
            <p:spPr>
              <a:xfrm>
                <a:off x="567557" y="536027"/>
                <a:ext cx="11028329" cy="24605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Important concepts, symbols, and equations</a:t>
                </a:r>
                <a:endParaRPr lang="en-US" sz="2400" u="sng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kinetic energy of a robot:</a:t>
                </a: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 </a:t>
                </a:r>
              </a:p>
              <a:p>
                <a:r>
                  <a:rPr lang="en-US" sz="2400" dirty="0"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   K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(𝜃,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= </a:t>
                </a:r>
                <a:r>
                  <a:rPr lang="en-US" sz="24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</m:oMath>
                </a14:m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57" y="536027"/>
                <a:ext cx="11028329" cy="2460545"/>
              </a:xfrm>
              <a:prstGeom prst="rect">
                <a:avLst/>
              </a:prstGeom>
              <a:blipFill>
                <a:blip r:embed="rId2"/>
                <a:stretch>
                  <a:fillRect l="-921" t="-1538" b="-25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14:cNvPr>
              <p14:cNvContentPartPr/>
              <p14:nvPr/>
            </p14:nvContentPartPr>
            <p14:xfrm>
              <a:off x="1126328" y="4733876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2008" y="4729556"/>
                <a:ext cx="9000" cy="9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DFFDF87B-F38D-3243-BD59-43A66F4E0453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88992" y="1365878"/>
            <a:ext cx="5903016" cy="480632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377F82D-76F5-4046-BC7C-313487F133CB}"/>
                  </a:ext>
                </a:extLst>
              </p:cNvPr>
              <p:cNvSpPr txBox="1"/>
              <p:nvPr/>
            </p:nvSpPr>
            <p:spPr>
              <a:xfrm>
                <a:off x="2825362" y="3143193"/>
                <a:ext cx="3154453" cy="125168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When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0</a:t>
                </a:r>
                <a:r>
                  <a:rPr lang="en-US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and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0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,</a:t>
                </a:r>
              </a:p>
              <a:p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maps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to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𝜏</m:t>
                    </m:r>
                  </m:oMath>
                </a14:m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and</a:t>
                </a:r>
              </a:p>
              <a:p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sz="2400" i="1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−</a:t>
                </a:r>
                <a:r>
                  <a:rPr lang="en-US" sz="2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maps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𝜏</m:t>
                    </m:r>
                    <m:r>
                      <a:rPr lang="en-US" sz="24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to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</m:oMath>
                </a14:m>
                <a:endParaRPr lang="en-US" sz="24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377F82D-76F5-4046-BC7C-313487F133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5362" y="3143193"/>
                <a:ext cx="3154453" cy="1251689"/>
              </a:xfrm>
              <a:prstGeom prst="rect">
                <a:avLst/>
              </a:prstGeom>
              <a:blipFill>
                <a:blip r:embed="rId7"/>
                <a:stretch>
                  <a:fillRect l="-2400" t="-1000" r="-1200" b="-9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658BC123-254E-1949-A315-21392BA91D40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4175" y="1169401"/>
            <a:ext cx="3022171" cy="39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A2DA498-2806-8C41-BCA5-019FBFA91630}"/>
              </a:ext>
            </a:extLst>
          </p:cNvPr>
          <p:cNvSpPr/>
          <p:nvPr/>
        </p:nvSpPr>
        <p:spPr>
          <a:xfrm>
            <a:off x="2706413" y="4699035"/>
            <a:ext cx="3591911" cy="591207"/>
          </a:xfrm>
          <a:prstGeom prst="roundRect">
            <a:avLst/>
          </a:prstGeom>
          <a:solidFill>
            <a:srgbClr val="FFFF00">
              <a:alpha val="9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/>
              <p:nvPr/>
            </p:nvSpPr>
            <p:spPr>
              <a:xfrm>
                <a:off x="567558" y="536027"/>
                <a:ext cx="10484070" cy="4710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Important concepts, symbols, and equations</a:t>
                </a:r>
                <a:r>
                  <a:rPr lang="en-US" sz="2400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(cont.)</a:t>
                </a:r>
                <a:endParaRPr lang="en-US" sz="2400" u="sng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If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is the e-e velocity and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is invertible (there exists a unique joint velocity for each e-e velocity):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  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V </a:t>
                </a:r>
                <a:r>
                  <a:rPr lang="en-US" sz="2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400" dirty="0">
                    <a:latin typeface="Symbol" pitchFamily="2" charset="2"/>
                    <a:cs typeface="Times New Roman" panose="02020603050405020304" pitchFamily="18" charset="0"/>
                  </a:rPr>
                  <a:t>L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2400" dirty="0">
                    <a:cs typeface="Arial" panose="020B0604020202020204" pitchFamily="34" charset="0"/>
                  </a:rPr>
                  <a:t>   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J</a:t>
                </a:r>
                <a:r>
                  <a:rPr lang="en-US" sz="2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:r>
                  <a:rPr lang="en-US" sz="2400" dirty="0">
                    <a:latin typeface="Symbol" pitchFamily="2" charset="2"/>
                    <a:cs typeface="Times New Roman" panose="02020603050405020304" pitchFamily="18" charset="0"/>
                  </a:rPr>
                  <a:t>L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J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2400" dirty="0">
                    <a:latin typeface="Symbol" pitchFamily="2" charset="2"/>
                    <a:cs typeface="Times New Roman" panose="02020603050405020304" pitchFamily="18" charset="0"/>
                  </a:rPr>
                  <a:t>                             L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 =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sz="2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−T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sz="2400" i="1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−</a:t>
                </a:r>
                <a:r>
                  <a:rPr lang="en-US" sz="2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58" y="536027"/>
                <a:ext cx="10484070" cy="4710777"/>
              </a:xfrm>
              <a:prstGeom prst="rect">
                <a:avLst/>
              </a:prstGeom>
              <a:blipFill>
                <a:blip r:embed="rId2"/>
                <a:stretch>
                  <a:fillRect l="-969" t="-806" b="-1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14:cNvPr>
              <p14:cNvContentPartPr/>
              <p14:nvPr/>
            </p14:nvContentPartPr>
            <p14:xfrm>
              <a:off x="2215388" y="4312635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1068" y="4308315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DF341B41-BC76-FD4C-A7CB-CF8468835890}"/>
              </a:ext>
            </a:extLst>
          </p:cNvPr>
          <p:cNvSpPr txBox="1"/>
          <p:nvPr/>
        </p:nvSpPr>
        <p:spPr>
          <a:xfrm>
            <a:off x="7411218" y="4644652"/>
            <a:ext cx="3297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tall?  wide?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B12E17-72B6-824F-B1D2-67DBEF2E1E41}"/>
              </a:ext>
            </a:extLst>
          </p:cNvPr>
          <p:cNvSpPr txBox="1"/>
          <p:nvPr/>
        </p:nvSpPr>
        <p:spPr>
          <a:xfrm>
            <a:off x="2610136" y="5302054"/>
            <a:ext cx="3847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end-effector mass matrix</a:t>
            </a: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D5F303D6-F42C-A143-A62F-C861E7D93202}"/>
              </a:ext>
            </a:extLst>
          </p:cNvPr>
          <p:cNvSpPr/>
          <p:nvPr/>
        </p:nvSpPr>
        <p:spPr>
          <a:xfrm>
            <a:off x="3563005" y="2923356"/>
            <a:ext cx="134007" cy="754908"/>
          </a:xfrm>
          <a:prstGeom prst="downArrow">
            <a:avLst/>
          </a:prstGeom>
          <a:solidFill>
            <a:schemeClr val="accent1">
              <a:alpha val="9490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0D1C506E-DCBA-AC49-AF9A-E88E018E8FAD}"/>
              </a:ext>
            </a:extLst>
          </p:cNvPr>
          <p:cNvSpPr/>
          <p:nvPr/>
        </p:nvSpPr>
        <p:spPr>
          <a:xfrm>
            <a:off x="3563005" y="4036243"/>
            <a:ext cx="134007" cy="552783"/>
          </a:xfrm>
          <a:prstGeom prst="downArrow">
            <a:avLst/>
          </a:prstGeom>
          <a:solidFill>
            <a:schemeClr val="accent1">
              <a:alpha val="9490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7AF32ECE-A568-0242-8684-912A2953C3A2}"/>
                  </a:ext>
                </a:extLst>
              </p14:cNvPr>
              <p14:cNvContentPartPr/>
              <p14:nvPr/>
            </p14:nvContentPartPr>
            <p14:xfrm>
              <a:off x="5929035" y="1512781"/>
              <a:ext cx="360" cy="36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7AF32ECE-A568-0242-8684-912A2953C3A2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5924715" y="1508461"/>
                <a:ext cx="9000" cy="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4735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62B4DC-9798-AD43-8DCA-E3DB69EEF56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51021" y="1010656"/>
            <a:ext cx="7269013" cy="53456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FCBE7D2-95DB-9644-81E7-DA4FD829E55A}"/>
                  </a:ext>
                </a:extLst>
              </p:cNvPr>
              <p:cNvSpPr txBox="1"/>
              <p:nvPr/>
            </p:nvSpPr>
            <p:spPr>
              <a:xfrm>
                <a:off x="532484" y="1523620"/>
                <a:ext cx="3132011" cy="12405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When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0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and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0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,</a:t>
                </a:r>
              </a:p>
              <a:p>
                <a:r>
                  <a:rPr lang="en-US" sz="2400" dirty="0">
                    <a:latin typeface="Symbol" pitchFamily="2" charset="2"/>
                    <a:cs typeface="Times New Roman" panose="02020603050405020304" pitchFamily="18" charset="0"/>
                  </a:rPr>
                  <a:t>L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cs typeface="Arial" panose="020B0604020202020204" pitchFamily="34" charset="0"/>
                  </a:rPr>
                  <a:t> 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maps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𝑉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to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and</a:t>
                </a:r>
              </a:p>
              <a:p>
                <a:r>
                  <a:rPr lang="en-US" sz="2400" dirty="0">
                    <a:latin typeface="Symbol" pitchFamily="2" charset="2"/>
                    <a:cs typeface="Times New Roman" panose="02020603050405020304" pitchFamily="18" charset="0"/>
                  </a:rPr>
                  <a:t>L</a:t>
                </a:r>
                <a:r>
                  <a:rPr lang="en-US" sz="2400" i="1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−</a:t>
                </a:r>
                <a:r>
                  <a:rPr lang="en-US" sz="2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maps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to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𝑉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FCBE7D2-95DB-9644-81E7-DA4FD829E5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484" y="1523620"/>
                <a:ext cx="3132011" cy="1240532"/>
              </a:xfrm>
              <a:prstGeom prst="rect">
                <a:avLst/>
              </a:prstGeom>
              <a:blipFill>
                <a:blip r:embed="rId3"/>
                <a:stretch>
                  <a:fillRect l="-2823" t="-2041" r="-1613" b="-91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C162DDA-7899-EC43-8119-157046966663}"/>
              </a:ext>
            </a:extLst>
          </p:cNvPr>
          <p:cNvSpPr txBox="1"/>
          <p:nvPr/>
        </p:nvSpPr>
        <p:spPr>
          <a:xfrm>
            <a:off x="532484" y="3765543"/>
            <a:ext cx="33185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Force and acceleration</a:t>
            </a:r>
          </a:p>
          <a:p>
            <a:pPr algn="l"/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only parallel along</a:t>
            </a:r>
          </a:p>
          <a:p>
            <a:pPr algn="l"/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principal axes.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063A127C-2498-7E41-9197-AAC196D48008}"/>
                  </a:ext>
                </a:extLst>
              </p14:cNvPr>
              <p14:cNvContentPartPr/>
              <p14:nvPr/>
            </p14:nvContentPartPr>
            <p14:xfrm>
              <a:off x="4912755" y="5160661"/>
              <a:ext cx="360" cy="3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063A127C-2498-7E41-9197-AAC196D4800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82155" y="5130061"/>
                <a:ext cx="6156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379D631F-55F0-CE4B-A1D4-2917EBEC565B}"/>
                  </a:ext>
                </a:extLst>
              </p14:cNvPr>
              <p14:cNvContentPartPr/>
              <p14:nvPr/>
            </p14:nvContentPartPr>
            <p14:xfrm>
              <a:off x="5238195" y="5059861"/>
              <a:ext cx="360" cy="36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379D631F-55F0-CE4B-A1D4-2917EBEC565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230635" y="5052661"/>
                <a:ext cx="15480" cy="1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7905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703003D-CE68-984A-8B6E-45E8B0F1F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22D58C-685A-EC4F-833D-AAE5F29A5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211375-D800-7D41-B62F-A6CA7D4777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748" y="861568"/>
            <a:ext cx="3514852" cy="2335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B99B04-87B8-6943-9597-BD993FC1D737}"/>
              </a:ext>
            </a:extLst>
          </p:cNvPr>
          <p:cNvSpPr txBox="1"/>
          <p:nvPr/>
        </p:nvSpPr>
        <p:spPr>
          <a:xfrm>
            <a:off x="530098" y="252732"/>
            <a:ext cx="1091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RP robot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D75A99-11EE-4C41-9208-FEE777AD23E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2815" y="1210543"/>
            <a:ext cx="4908573" cy="7150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339677-6077-CD47-8FD3-84C835CBB1B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21450" y="437398"/>
            <a:ext cx="3022171" cy="3929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CD00148-1D04-FD4A-BD7F-6EB6543E9994}"/>
              </a:ext>
            </a:extLst>
          </p:cNvPr>
          <p:cNvSpPr/>
          <p:nvPr/>
        </p:nvSpPr>
        <p:spPr>
          <a:xfrm>
            <a:off x="3587858" y="1728061"/>
            <a:ext cx="450742" cy="95314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7D28EF3-0700-9A40-9D63-975DC3768D39}"/>
                  </a:ext>
                </a:extLst>
              </p:cNvPr>
              <p:cNvSpPr txBox="1"/>
              <p:nvPr/>
            </p:nvSpPr>
            <p:spPr>
              <a:xfrm>
                <a:off x="3813229" y="2154264"/>
                <a:ext cx="7655686" cy="12174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What are the e-</a:t>
                </a:r>
                <a:r>
                  <a:rPr lang="en-US" sz="2400" dirty="0" err="1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vals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and e-</a:t>
                </a:r>
                <a:r>
                  <a:rPr lang="en-US" sz="2400" dirty="0" err="1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vecs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of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?</a:t>
                </a:r>
              </a:p>
              <a:p>
                <a:pPr algn="l"/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Draw the ellipse of </a:t>
                </a:r>
                <a:r>
                  <a:rPr lang="en-US" sz="2400" dirty="0">
                    <a:latin typeface="Symbol" pitchFamily="2" charset="2"/>
                    <a:cs typeface="Arial" panose="020B0604020202020204" pitchFamily="34" charset="0"/>
                  </a:rPr>
                  <a:t>t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corresponding to a unit circle of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algn="l"/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as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𝜃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increases from zero and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𝔪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𝔪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1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7D28EF3-0700-9A40-9D63-975DC3768D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3229" y="2154264"/>
                <a:ext cx="7655686" cy="1217449"/>
              </a:xfrm>
              <a:prstGeom prst="rect">
                <a:avLst/>
              </a:prstGeom>
              <a:blipFill>
                <a:blip r:embed="rId5"/>
                <a:stretch>
                  <a:fillRect l="-1327" t="-4167" b="-114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A547B04-D5D1-0D46-AC43-D2A44D9CC57F}"/>
                  </a:ext>
                </a:extLst>
              </p:cNvPr>
              <p:cNvSpPr txBox="1"/>
              <p:nvPr/>
            </p:nvSpPr>
            <p:spPr>
              <a:xfrm>
                <a:off x="464466" y="3189607"/>
                <a:ext cx="2157385" cy="4787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0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and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0</a:t>
                </a:r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A547B04-D5D1-0D46-AC43-D2A44D9CC5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466" y="3189607"/>
                <a:ext cx="2157385" cy="478785"/>
              </a:xfrm>
              <a:prstGeom prst="rect">
                <a:avLst/>
              </a:prstGeom>
              <a:blipFill>
                <a:blip r:embed="rId6"/>
                <a:stretch>
                  <a:fillRect l="-588" t="-2564" r="-3529" b="-28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8976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703003D-CE68-984A-8B6E-45E8B0F1F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22D58C-685A-EC4F-833D-AAE5F29A5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211375-D800-7D41-B62F-A6CA7D4777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748" y="861568"/>
            <a:ext cx="3514852" cy="2335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B99B04-87B8-6943-9597-BD993FC1D737}"/>
              </a:ext>
            </a:extLst>
          </p:cNvPr>
          <p:cNvSpPr txBox="1"/>
          <p:nvPr/>
        </p:nvSpPr>
        <p:spPr>
          <a:xfrm>
            <a:off x="530098" y="252732"/>
            <a:ext cx="1091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RP robot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0148-1D04-FD4A-BD7F-6EB6543E9994}"/>
              </a:ext>
            </a:extLst>
          </p:cNvPr>
          <p:cNvSpPr/>
          <p:nvPr/>
        </p:nvSpPr>
        <p:spPr>
          <a:xfrm>
            <a:off x="3587858" y="1728061"/>
            <a:ext cx="450742" cy="95314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7D28EF3-0700-9A40-9D63-975DC3768D39}"/>
                  </a:ext>
                </a:extLst>
              </p:cNvPr>
              <p:cNvSpPr txBox="1"/>
              <p:nvPr/>
            </p:nvSpPr>
            <p:spPr>
              <a:xfrm>
                <a:off x="3939726" y="383462"/>
                <a:ext cx="7728526" cy="26891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𝜃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0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, the e-e mass matrix is </a:t>
                </a:r>
              </a:p>
              <a:p>
                <a:endParaRPr lang="en-US" sz="24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    </a:t>
                </a:r>
                <a:r>
                  <a:rPr lang="en-US" sz="2400" dirty="0">
                    <a:latin typeface="Symbol" pitchFamily="2" charset="2"/>
                    <a:cs typeface="Times New Roman" panose="02020603050405020304" pitchFamily="18" charset="0"/>
                  </a:rPr>
                  <a:t>L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(𝜃) =</a:t>
                </a:r>
                <a:endParaRPr lang="en-US" sz="24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Draw the ellipse of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corresponding to a unit circle of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𝑉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l"/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as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𝜃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increases from zero and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𝔪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𝔪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1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How does it change as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𝜃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 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changes?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7D28EF3-0700-9A40-9D63-975DC3768D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9726" y="383462"/>
                <a:ext cx="7728526" cy="2689198"/>
              </a:xfrm>
              <a:prstGeom prst="rect">
                <a:avLst/>
              </a:prstGeom>
              <a:blipFill>
                <a:blip r:embed="rId3"/>
                <a:stretch>
                  <a:fillRect l="-1148" t="-1408" b="-37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A3E8A1E-C3EE-594C-8616-C68CCABBDE95}"/>
              </a:ext>
            </a:extLst>
          </p:cNvPr>
          <p:cNvCxnSpPr/>
          <p:nvPr/>
        </p:nvCxnSpPr>
        <p:spPr>
          <a:xfrm flipV="1">
            <a:off x="3091912" y="850881"/>
            <a:ext cx="340963" cy="6137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1EF88C8-4E32-2C44-893D-2576E87847BC}"/>
              </a:ext>
            </a:extLst>
          </p:cNvPr>
          <p:cNvSpPr txBox="1"/>
          <p:nvPr/>
        </p:nvSpPr>
        <p:spPr>
          <a:xfrm>
            <a:off x="3401749" y="677598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FD5F1BD-421B-124A-ACA2-A3C131C4EA9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7547" y="958976"/>
            <a:ext cx="4712884" cy="7690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A3F1691-7B0C-904D-9F2E-01C1E6620AE3}"/>
                  </a:ext>
                </a:extLst>
              </p:cNvPr>
              <p:cNvSpPr txBox="1"/>
              <p:nvPr/>
            </p:nvSpPr>
            <p:spPr>
              <a:xfrm>
                <a:off x="464466" y="3189607"/>
                <a:ext cx="2157385" cy="4787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0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40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and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0</a:t>
                </a:r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A3F1691-7B0C-904D-9F2E-01C1E6620A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466" y="3189607"/>
                <a:ext cx="2157385" cy="478785"/>
              </a:xfrm>
              <a:prstGeom prst="rect">
                <a:avLst/>
              </a:prstGeom>
              <a:blipFill>
                <a:blip r:embed="rId5"/>
                <a:stretch>
                  <a:fillRect l="-588" t="-2564" r="-3529" b="-28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8" name="Ink 187">
                <a:extLst>
                  <a:ext uri="{FF2B5EF4-FFF2-40B4-BE49-F238E27FC236}">
                    <a16:creationId xmlns:a16="http://schemas.microsoft.com/office/drawing/2014/main" id="{8C5C1D42-A7DE-E842-8D10-F21985D82685}"/>
                  </a:ext>
                </a:extLst>
              </p14:cNvPr>
              <p14:cNvContentPartPr/>
              <p14:nvPr/>
            </p14:nvContentPartPr>
            <p14:xfrm>
              <a:off x="9779595" y="5563861"/>
              <a:ext cx="360" cy="360"/>
            </p14:xfrm>
          </p:contentPart>
        </mc:Choice>
        <mc:Fallback xmlns="">
          <p:pic>
            <p:nvPicPr>
              <p:cNvPr id="188" name="Ink 187">
                <a:extLst>
                  <a:ext uri="{FF2B5EF4-FFF2-40B4-BE49-F238E27FC236}">
                    <a16:creationId xmlns:a16="http://schemas.microsoft.com/office/drawing/2014/main" id="{8C5C1D42-A7DE-E842-8D10-F21985D8268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548795" y="2839741"/>
                <a:ext cx="6534361" cy="391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1438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>
            <a:alpha val="94902"/>
          </a:srgb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4530</TotalTime>
  <Words>407</Words>
  <Application>Microsoft Macintosh PowerPoint</Application>
  <PresentationFormat>Widescreen</PresentationFormat>
  <Paragraphs>70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Apple Chancery</vt:lpstr>
      <vt:lpstr>Arial</vt:lpstr>
      <vt:lpstr>Calibri</vt:lpstr>
      <vt:lpstr>Calibri Light</vt:lpstr>
      <vt:lpstr>Cambria Math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441</cp:revision>
  <cp:lastPrinted>2020-10-20T23:54:44Z</cp:lastPrinted>
  <dcterms:created xsi:type="dcterms:W3CDTF">2020-09-16T15:38:21Z</dcterms:created>
  <dcterms:modified xsi:type="dcterms:W3CDTF">2020-11-24T04:44:26Z</dcterms:modified>
</cp:coreProperties>
</file>

<file path=docProps/thumbnail.jpeg>
</file>